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80" r:id="rId5"/>
    <p:sldId id="266" r:id="rId6"/>
    <p:sldId id="281" r:id="rId7"/>
    <p:sldId id="288" r:id="rId8"/>
    <p:sldId id="289" r:id="rId9"/>
    <p:sldId id="282" r:id="rId10"/>
    <p:sldId id="287" r:id="rId11"/>
    <p:sldId id="267" r:id="rId12"/>
    <p:sldId id="269" r:id="rId13"/>
    <p:sldId id="284" r:id="rId14"/>
    <p:sldId id="275" r:id="rId15"/>
    <p:sldId id="262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8"/>
    <a:srgbClr val="3F6228"/>
    <a:srgbClr val="47A140"/>
    <a:srgbClr val="005174"/>
    <a:srgbClr val="FD741C"/>
    <a:srgbClr val="4DA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6" autoAdjust="0"/>
    <p:restoredTop sz="96642"/>
  </p:normalViewPr>
  <p:slideViewPr>
    <p:cSldViewPr snapToGrid="0">
      <p:cViewPr varScale="1">
        <p:scale>
          <a:sx n="84" d="100"/>
          <a:sy n="84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BEF4C-4BF3-428D-B9C0-92C9E4DB160C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8565-7ACB-4342-A9C9-729E8D32B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D8565-7ACB-4342-A9C9-729E8D32B1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7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5B09-2997-4116-B328-AC0FFAFBD0E0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6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5CAF-82A2-4949-8E9C-30AB76EC9014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6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FAB7-448E-446E-BD8E-914467BAEAC1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4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6995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2528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7853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91278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52434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87512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3637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3309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3A67-EECD-4D84-BD6F-242A9DEA17CD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6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61330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20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6A84-4651-4646-89AF-0B7718864E98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2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3621-9D27-4E2E-BB94-79E0AC47E8A6}" type="datetime1">
              <a:rPr lang="en-GB" smtClean="0"/>
              <a:t>11/04/2018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82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6F4D-A189-44DF-ADFC-3835C29DC319}" type="datetime1">
              <a:rPr lang="en-GB" smtClean="0"/>
              <a:t>11/04/2018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2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FE0D-DCE2-4B32-9202-38A93A686C77}" type="datetime1">
              <a:rPr lang="en-GB" smtClean="0"/>
              <a:t>11/04/2018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7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42A3-A97E-4297-AD6D-F945EDB6295C}" type="datetime1">
              <a:rPr lang="en-GB" smtClean="0"/>
              <a:t>11/04/2018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1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F7B3-D051-4505-904B-696A7322AF9C}" type="datetime1">
              <a:rPr lang="en-GB" smtClean="0"/>
              <a:t>11/04/2018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A854-DBF2-41A0-BCE7-A8BCE8180C55}" type="datetime1">
              <a:rPr lang="en-GB" smtClean="0"/>
              <a:t>11/04/2018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9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6070-7DCC-4931-9917-BB100C278CE2}" type="datetime1">
              <a:rPr lang="en-GB" smtClean="0"/>
              <a:t>11/04/2018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www.circularchange.com   #SLOroadmap #circulareconomy #OECDseeurope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6796-F05C-4A80-9EA9-1F01D2DAA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6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7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defTabSz="457200" hangingPunct="0"/>
            <a:fld id="{86CB4B4D-7CA3-9044-876B-883B54F8677D}" type="slidenum">
              <a:rPr lang="en-GB" kern="0" smtClean="0">
                <a:latin typeface="Calibri"/>
                <a:cs typeface="Calibri"/>
                <a:sym typeface="Calibri"/>
              </a:rPr>
              <a:pPr defTabSz="457200" hangingPunct="0"/>
              <a:t>‹#›</a:t>
            </a:fld>
            <a:endParaRPr lang="en-GB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44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/>
  <p:hf hd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ularchang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deja@circularchange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9482667" cy="365125"/>
          </a:xfrm>
        </p:spPr>
        <p:txBody>
          <a:bodyPr/>
          <a:lstStyle/>
          <a:p>
            <a:pPr algn="l"/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www.circularchange.com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		#</a:t>
            </a:r>
            <a:r>
              <a:rPr lang="sl-SI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SLOroadmap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#</a:t>
            </a:r>
            <a:r>
              <a:rPr lang="sl-SI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circulareconomy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#</a:t>
            </a:r>
            <a:r>
              <a:rPr lang="sl-SI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CEstakeholderEU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fld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3" y="33942"/>
            <a:ext cx="3127023" cy="143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60" y="33942"/>
            <a:ext cx="4074640" cy="28805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1767736"/>
            <a:ext cx="9144000" cy="2996230"/>
          </a:xfrm>
        </p:spPr>
        <p:txBody>
          <a:bodyPr>
            <a:normAutofit/>
          </a:bodyPr>
          <a:lstStyle/>
          <a:p>
            <a:pPr algn="l"/>
            <a:r>
              <a:rPr lang="sl-SI" sz="3100" dirty="0" err="1">
                <a:latin typeface="Arial" charset="0"/>
                <a:ea typeface="Arial" charset="0"/>
                <a:cs typeface="Arial" charset="0"/>
              </a:rPr>
              <a:t>Austrian</a:t>
            </a:r>
            <a:r>
              <a:rPr lang="sl-SI" sz="3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100" dirty="0" err="1"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3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100" dirty="0" err="1">
                <a:latin typeface="Arial" charset="0"/>
                <a:ea typeface="Arial" charset="0"/>
                <a:cs typeface="Arial" charset="0"/>
              </a:rPr>
              <a:t>Economy</a:t>
            </a:r>
            <a:r>
              <a:rPr lang="sl-SI" sz="3100" dirty="0">
                <a:latin typeface="Arial" charset="0"/>
                <a:ea typeface="Arial" charset="0"/>
                <a:cs typeface="Arial" charset="0"/>
              </a:rPr>
              <a:t> Platform</a:t>
            </a:r>
            <a:br>
              <a:rPr lang="sl-SI" sz="3100" dirty="0">
                <a:latin typeface="Arial" charset="0"/>
                <a:ea typeface="Arial" charset="0"/>
                <a:cs typeface="Arial" charset="0"/>
              </a:rPr>
            </a:br>
            <a:br>
              <a:rPr lang="sl-SI" sz="4000" dirty="0">
                <a:solidFill>
                  <a:schemeClr val="bg1"/>
                </a:solidFill>
              </a:rPr>
            </a:br>
            <a:r>
              <a:rPr lang="sl-SI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CASE OF SLOVENIA</a:t>
            </a:r>
            <a:r>
              <a:rPr lang="en-GB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sl-SI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l-SI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Preparing</a:t>
            </a:r>
            <a:r>
              <a:rPr lang="sl-SI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sl-SI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Economy</a:t>
            </a:r>
            <a:r>
              <a:rPr lang="sl-SI" sz="4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4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Roadmap</a:t>
            </a:r>
            <a:endParaRPr lang="en-GB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4192356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Ladeja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 Godina Košir,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Founder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Executive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Director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Change</a:t>
            </a:r>
            <a:endParaRPr lang="sl-SI" sz="23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Vienna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, 21 </a:t>
            </a:r>
            <a:r>
              <a:rPr lang="sl-SI" sz="2300" dirty="0" err="1">
                <a:latin typeface="Arial" charset="0"/>
                <a:ea typeface="Arial" charset="0"/>
                <a:cs typeface="Arial" charset="0"/>
              </a:rPr>
              <a:t>March</a:t>
            </a:r>
            <a:r>
              <a:rPr lang="sl-SI" sz="2300" dirty="0">
                <a:latin typeface="Arial" charset="0"/>
                <a:ea typeface="Arial" charset="0"/>
                <a:cs typeface="Arial" charset="0"/>
              </a:rPr>
              <a:t> 2018</a:t>
            </a:r>
            <a:endParaRPr lang="en-GB" sz="23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9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8" y="-376890"/>
            <a:ext cx="13980662" cy="7536745"/>
          </a:xfrm>
          <a:prstGeom prst="rect">
            <a:avLst/>
          </a:prstGeom>
        </p:spPr>
      </p:pic>
      <p:sp>
        <p:nvSpPr>
          <p:cNvPr id="21" name="Rectangle"/>
          <p:cNvSpPr/>
          <p:nvPr/>
        </p:nvSpPr>
        <p:spPr>
          <a:xfrm>
            <a:off x="-6198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879734" y="6475254"/>
            <a:ext cx="434379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4EAF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GB" dirty="0"/>
          </a:p>
        </p:txBody>
      </p:sp>
      <p:sp>
        <p:nvSpPr>
          <p:cNvPr id="20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CEstakeholderEU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-6198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CEstakeholerEU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505399" y="418973"/>
            <a:ext cx="4587502" cy="59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0000"/>
              </a:lnSpc>
              <a:defRPr sz="3300" b="1">
                <a:solidFill>
                  <a:srgbClr val="4EAF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200" dirty="0"/>
              <a:t>Circular triangle</a:t>
            </a:r>
          </a:p>
        </p:txBody>
      </p:sp>
      <p:sp>
        <p:nvSpPr>
          <p:cNvPr id="12" name="PoljeZBesedilom 6"/>
          <p:cNvSpPr txBox="1"/>
          <p:nvPr/>
        </p:nvSpPr>
        <p:spPr>
          <a:xfrm>
            <a:off x="2092933" y="5544350"/>
            <a:ext cx="233172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34485"/>
                </a:solidFill>
              </a:defRPr>
            </a:lvl1pPr>
          </a:lstStyle>
          <a:p>
            <a:r>
              <a:rPr lang="en-GB" dirty="0"/>
              <a:t>Source</a:t>
            </a:r>
            <a:r>
              <a:rPr dirty="0"/>
              <a:t>: Gm – Circular Change, 2017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260341" y="1649084"/>
            <a:ext cx="5156161" cy="3231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cap="none" spc="0" normalizeH="0" baseline="0" dirty="0">
                <a:ln>
                  <a:noFill/>
                </a:ln>
                <a:solidFill>
                  <a:srgbClr val="4DAF46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CIRCULAR ECONOMY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dirty="0" err="1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sl-SI" sz="2400" dirty="0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sl-SI" sz="2400" dirty="0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400" dirty="0" err="1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sl-SI" sz="2400" dirty="0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sl-SI" sz="2400" dirty="0" err="1">
                <a:solidFill>
                  <a:srgbClr val="4DAF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GB" sz="2400" dirty="0">
              <a:solidFill>
                <a:srgbClr val="4DAF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CHANGE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spc="0" normalizeH="0" baseline="0" dirty="0" err="1">
                <a:ln>
                  <a:noFill/>
                </a:ln>
                <a:solidFill>
                  <a:srgbClr val="00517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Holistic</a:t>
            </a:r>
            <a:r>
              <a:rPr kumimoji="0" lang="sl-SI" sz="2400" b="0" i="0" u="none" strike="noStrike" cap="none" spc="0" normalizeH="0" baseline="0" dirty="0">
                <a:ln>
                  <a:noFill/>
                </a:ln>
                <a:solidFill>
                  <a:srgbClr val="00517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&amp; </a:t>
            </a:r>
            <a:r>
              <a:rPr kumimoji="0" lang="sl-SI" sz="2400" b="0" i="0" u="none" strike="noStrike" cap="none" spc="0" normalizeH="0" baseline="0" dirty="0" err="1">
                <a:ln>
                  <a:noFill/>
                </a:ln>
                <a:solidFill>
                  <a:srgbClr val="00517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systemic</a:t>
            </a:r>
            <a:r>
              <a:rPr kumimoji="0" lang="sl-SI" sz="2400" b="0" i="0" u="none" strike="noStrike" cap="none" spc="0" normalizeH="0" baseline="0" dirty="0">
                <a:ln>
                  <a:noFill/>
                </a:ln>
                <a:solidFill>
                  <a:srgbClr val="00517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sl-SI" sz="2400" b="0" i="0" u="none" strike="noStrike" cap="none" spc="0" normalizeH="0" baseline="0" dirty="0" err="1">
                <a:ln>
                  <a:noFill/>
                </a:ln>
                <a:solidFill>
                  <a:srgbClr val="005174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approach</a:t>
            </a:r>
            <a:endParaRPr kumimoji="0" lang="en-GB" sz="2400" b="0" i="0" u="none" strike="noStrike" cap="none" spc="0" normalizeH="0" dirty="0">
              <a:ln>
                <a:noFill/>
              </a:ln>
              <a:solidFill>
                <a:srgbClr val="005174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FD741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CIRCULAR CULTURE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2400" dirty="0" err="1">
                <a:solidFill>
                  <a:srgbClr val="FD7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</a:t>
            </a:r>
            <a:r>
              <a:rPr lang="sl-SI" sz="2400" dirty="0">
                <a:solidFill>
                  <a:srgbClr val="FD7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rgbClr val="FD7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sl-SI" sz="2400" dirty="0">
                <a:solidFill>
                  <a:srgbClr val="FD7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sl-SI" sz="2400" dirty="0" err="1">
                <a:solidFill>
                  <a:srgbClr val="FD7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en-GB" sz="2400" dirty="0">
                <a:solidFill>
                  <a:srgbClr val="FD7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D741C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437" y="534871"/>
            <a:ext cx="681101" cy="375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74" y="1650974"/>
            <a:ext cx="3175026" cy="31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CEstakeholderEU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812" y="0"/>
            <a:ext cx="11511188" cy="139983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CIRCULAR ECONOMY VS. BIOECONOMY -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LINKING TWO CONCEPTS</a:t>
            </a:r>
            <a:endParaRPr lang="en-GB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endParaRPr lang="en-GB"/>
          </a:p>
          <a:p>
            <a:endParaRPr lang="en-GB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fld>
            <a:endParaRPr lang="en-GB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36" y="1385311"/>
            <a:ext cx="6193453" cy="4782501"/>
          </a:xfrm>
          <a:prstGeom prst="rect">
            <a:avLst/>
          </a:prstGeom>
        </p:spPr>
      </p:pic>
      <p:sp>
        <p:nvSpPr>
          <p:cNvPr id="12" name="Curved Down Arrow 26"/>
          <p:cNvSpPr/>
          <p:nvPr/>
        </p:nvSpPr>
        <p:spPr>
          <a:xfrm flipH="1">
            <a:off x="4065893" y="1634734"/>
            <a:ext cx="3307151" cy="136540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768" y="1873339"/>
            <a:ext cx="3426249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-88581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CEstakeholderEU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7" name="TextBox 8"/>
          <p:cNvSpPr txBox="1"/>
          <p:nvPr/>
        </p:nvSpPr>
        <p:spPr>
          <a:xfrm>
            <a:off x="1517800" y="362320"/>
            <a:ext cx="10521799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800"/>
              </a:lnSpc>
              <a:defRPr sz="2600" b="1">
                <a:solidFill>
                  <a:srgbClr val="4EAF4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The four priority fields for the circular transformation</a:t>
            </a:r>
          </a:p>
          <a:p>
            <a:pPr>
              <a:lnSpc>
                <a:spcPts val="2800"/>
              </a:lnSpc>
              <a:defRPr sz="2600" b="1">
                <a:solidFill>
                  <a:srgbClr val="4EAF4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600" dirty="0"/>
          </a:p>
          <a:p>
            <a:pPr>
              <a:lnSpc>
                <a:spcPts val="2800"/>
              </a:lnSpc>
              <a:defRPr sz="2600" b="1">
                <a:solidFill>
                  <a:srgbClr val="4EAF46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600" dirty="0"/>
          </a:p>
        </p:txBody>
      </p:sp>
      <p:sp>
        <p:nvSpPr>
          <p:cNvPr id="268" name="TextBox 1"/>
          <p:cNvSpPr txBox="1"/>
          <p:nvPr/>
        </p:nvSpPr>
        <p:spPr>
          <a:xfrm>
            <a:off x="961292" y="1332539"/>
            <a:ext cx="5738957" cy="571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l-SI" sz="2400" dirty="0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lang="sl-SI" sz="2400" dirty="0" err="1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sl-SI" sz="2400" dirty="0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400" dirty="0" err="1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400" dirty="0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dirty="0" err="1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sz="2400" dirty="0">
                <a:solidFill>
                  <a:srgbClr val="FD7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buSzPct val="100000"/>
              <a:buChar char="-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SzPct val="100000"/>
              <a:buAutoNum type="arabicPeriod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systems</a:t>
            </a:r>
            <a:endParaRPr sz="2400" dirty="0">
              <a:solidFill>
                <a:srgbClr val="005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SzPct val="100000"/>
              <a:buAutoNum type="arabicPeriod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Forest-based value chains</a:t>
            </a:r>
            <a:endParaRPr sz="2400" dirty="0">
              <a:solidFill>
                <a:srgbClr val="005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SzPct val="100000"/>
              <a:buAutoNum type="arabicPeriod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industry</a:t>
            </a:r>
            <a:endParaRPr sz="2400" dirty="0">
              <a:solidFill>
                <a:srgbClr val="005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SzPct val="100000"/>
              <a:buAutoNum type="arabicPeriod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err="1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</a:t>
            </a:r>
            <a:r>
              <a:rPr lang="en-GB" sz="2400" dirty="0" err="1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lity</a:t>
            </a:r>
            <a:br>
              <a:rPr lang="en-GB"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0051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SzPct val="100000"/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best practices in each field and link them to circular business mode</a:t>
            </a:r>
            <a:r>
              <a:rPr lang="sl-SI" sz="2400" dirty="0" err="1">
                <a:solidFill>
                  <a:srgbClr val="0051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endParaRPr sz="2000" dirty="0"/>
          </a:p>
          <a:p>
            <a:pPr>
              <a:lnSpc>
                <a:spcPct val="11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  <a:p>
            <a:pPr>
              <a:lnSpc>
                <a:spcPct val="11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  <a:p>
            <a:pPr>
              <a:lnSpc>
                <a:spcPct val="11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  <a:p>
            <a:pPr>
              <a:lnSpc>
                <a:spcPct val="11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  <a:p>
            <a:pPr>
              <a:lnSpc>
                <a:spcPct val="11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73" y="1126632"/>
            <a:ext cx="4561354" cy="4561354"/>
          </a:xfrm>
          <a:prstGeom prst="rect">
            <a:avLst/>
          </a:prstGeom>
        </p:spPr>
      </p:pic>
      <p:sp>
        <p:nvSpPr>
          <p:cNvPr id="2" name="Označba mesta številke diapozitiva 1"/>
          <p:cNvSpPr>
            <a:spLocks noGrp="1"/>
          </p:cNvSpPr>
          <p:nvPr>
            <p:ph type="sldNum" sz="quarter" idx="2"/>
          </p:nvPr>
        </p:nvSpPr>
        <p:spPr>
          <a:xfrm>
            <a:off x="11130037" y="6400414"/>
            <a:ext cx="177290" cy="276999"/>
          </a:xfrm>
        </p:spPr>
        <p:txBody>
          <a:bodyPr/>
          <a:lstStyle/>
          <a:p>
            <a:pPr defTabSz="457200" hangingPunct="0"/>
            <a:fld id="{86CB4B4D-7CA3-9044-876B-883B54F8677D}" type="slidenum">
              <a:rPr lang="en-GB" kern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pPr defTabSz="457200" hangingPunct="0"/>
              <a:t>13</a:t>
            </a:fld>
            <a:endParaRPr lang="en-GB" kern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libri"/>
            </a:endParaRPr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160" y="362320"/>
            <a:ext cx="681101" cy="375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0"/>
            <a:ext cx="12192000" cy="1388548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298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Slovenia:</a:t>
            </a:r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Green</a:t>
            </a:r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reference </a:t>
            </a:r>
            <a:r>
              <a:rPr lang="sl-SI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country</a:t>
            </a:r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sl-SI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digital</a:t>
            </a:r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Europe</a:t>
            </a:r>
            <a:endParaRPr lang="en-GB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"/>
          <p:cNvSpPr/>
          <p:nvPr/>
        </p:nvSpPr>
        <p:spPr>
          <a:xfrm>
            <a:off x="0" y="1388547"/>
            <a:ext cx="12192000" cy="5469453"/>
          </a:xfrm>
          <a:prstGeom prst="rect">
            <a:avLst/>
          </a:prstGeom>
          <a:solidFill>
            <a:srgbClr val="004868">
              <a:alpha val="76078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99836"/>
            <a:ext cx="10515600" cy="4933935"/>
          </a:xfrm>
        </p:spPr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Greenest country in Europe: 35% of the area covered by Natura 2000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green” is in our DNA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less politicized topic</a:t>
            </a:r>
            <a:endParaRPr lang="en-GB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Small, homogenous, well-educated population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Good results in communal waste management (58% recycling rate, 2016)</a:t>
            </a:r>
            <a:endParaRPr lang="en-GB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Export-oriented economy</a:t>
            </a:r>
            <a:r>
              <a:rPr lang="sl-SI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lots of semi-products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hit by the crisis, now modernizing quickly, entrepreneurial activity growing</a:t>
            </a:r>
            <a:r>
              <a:rPr lang="sl-SI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</a:t>
            </a:r>
            <a:r>
              <a:rPr lang="sl-SI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digitalisation</a:t>
            </a:r>
            <a:r>
              <a:rPr lang="sl-SI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, </a:t>
            </a:r>
            <a:r>
              <a:rPr lang="sl-SI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blockchain</a:t>
            </a:r>
            <a:r>
              <a:rPr lang="sl-SI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sl-SI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technologies</a:t>
            </a:r>
            <a:endParaRPr lang="en-GB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Challenges: </a:t>
            </a:r>
            <a:r>
              <a:rPr lang="en-GB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75% dependant on imported resources, companies in global supply chains, low productivity, added value, mostly SMEs with little free funds, lack of coherent national development strategy, lack of cross-sectoral activity in the government</a:t>
            </a: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CEstakeholderEU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8854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sl-SI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LESSONS LEARNED</a:t>
            </a:r>
            <a:endParaRPr lang="en-GB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endParaRPr lang="en-GB"/>
          </a:p>
          <a:p>
            <a:endParaRPr lang="en-GB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685799" y="1543219"/>
            <a:ext cx="628371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700" b="1" dirty="0">
                <a:latin typeface="Arial" charset="0"/>
                <a:ea typeface="Arial" charset="0"/>
                <a:cs typeface="Arial" charset="0"/>
              </a:rPr>
              <a:t>CE</a:t>
            </a:r>
            <a:r>
              <a:rPr lang="en-US" sz="1700" b="1" dirty="0">
                <a:latin typeface="Arial" charset="0"/>
                <a:ea typeface="Arial" charset="0"/>
                <a:cs typeface="Arial" charset="0"/>
              </a:rPr>
              <a:t> SHOULD BE PRIORITY OF THE GOVERNMENT </a:t>
            </a:r>
            <a:r>
              <a:rPr lang="sl-SI" sz="1700" dirty="0">
                <a:latin typeface="Arial" charset="0"/>
                <a:ea typeface="Arial" charset="0"/>
                <a:cs typeface="Arial" charset="0"/>
              </a:rPr>
              <a:t>(not </a:t>
            </a:r>
            <a:r>
              <a:rPr lang="sl-SI" sz="1700" dirty="0" err="1">
                <a:latin typeface="Arial" charset="0"/>
                <a:ea typeface="Arial" charset="0"/>
                <a:cs typeface="Arial" charset="0"/>
              </a:rPr>
              <a:t>only</a:t>
            </a:r>
            <a:r>
              <a:rPr lang="sl-SI" sz="17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ENV): Defined in the strategic documents, supported by indicators, monitoring, reporting and linked to the core economic policy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charset="0"/>
                <a:ea typeface="Arial" charset="0"/>
                <a:cs typeface="Arial" charset="0"/>
              </a:rPr>
              <a:t>ALL POLICIES SHOULD BE SYSTEMATICALLY ADJUSTED</a:t>
            </a: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: Beyond GDP, natural capital accounting, corporate sustainability reporting,  tax policy, state aid, public procurement, product design, use of banking potential, R and D and innovation, investments in infrastructure, education, consumers awareness, new business models, support to SMS,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charset="0"/>
                <a:ea typeface="Arial" charset="0"/>
                <a:cs typeface="Arial" charset="0"/>
              </a:rPr>
              <a:t>ACTIVE DIALOGUE WITH ALL STAKEHOLDERS IS NECESSARY</a:t>
            </a:r>
            <a:r>
              <a:rPr lang="en-US" sz="1700" dirty="0">
                <a:latin typeface="Arial" charset="0"/>
                <a:ea typeface="Arial" charset="0"/>
                <a:cs typeface="Arial" charset="0"/>
              </a:rPr>
              <a:t>: Transition is only possible if we actively involve those loosing in the process of transition</a:t>
            </a:r>
            <a:r>
              <a:rPr lang="sl-SI" sz="1700" dirty="0">
                <a:latin typeface="Arial" charset="0"/>
                <a:ea typeface="Arial" charset="0"/>
                <a:cs typeface="Arial" charset="0"/>
              </a:rPr>
              <a:t> – CIRCULAR CULTURE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  <p:sp>
        <p:nvSpPr>
          <p:cNvPr id="12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CEstakehlderEU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5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CEstakehlderEU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11" y="0"/>
            <a:ext cx="8188289" cy="614121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38200" y="1942424"/>
            <a:ext cx="4659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00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sl-SI" sz="2000" b="1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www.circularchange.com </a:t>
            </a:r>
            <a:b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l-SI" sz="200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Info</a:t>
            </a:r>
            <a: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sz="200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join@circularchange</a:t>
            </a:r>
            <a:b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</a:br>
            <a:endParaRPr lang="sl-SI" sz="200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b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sl-SI" sz="2000" b="1" dirty="0" err="1">
                <a:solidFill>
                  <a:srgbClr val="47A140"/>
                </a:solidFill>
                <a:latin typeface="Arial" charset="0"/>
                <a:ea typeface="Arial" charset="0"/>
                <a:cs typeface="Arial" charset="0"/>
              </a:rPr>
              <a:t>MSc</a:t>
            </a:r>
            <a:r>
              <a:rPr lang="sl-SI" sz="2000" b="1" dirty="0">
                <a:solidFill>
                  <a:srgbClr val="47A14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000" b="1" dirty="0" err="1">
                <a:solidFill>
                  <a:srgbClr val="47A140"/>
                </a:solidFill>
                <a:latin typeface="Arial" charset="0"/>
                <a:ea typeface="Arial" charset="0"/>
                <a:cs typeface="Arial" charset="0"/>
              </a:rPr>
              <a:t>Ladeja</a:t>
            </a:r>
            <a:r>
              <a:rPr lang="sl-SI" sz="2000" b="1" dirty="0">
                <a:solidFill>
                  <a:srgbClr val="47A140"/>
                </a:solidFill>
                <a:latin typeface="Arial" charset="0"/>
                <a:ea typeface="Arial" charset="0"/>
                <a:cs typeface="Arial" charset="0"/>
              </a:rPr>
              <a:t> Godina Košir</a:t>
            </a:r>
          </a:p>
          <a:p>
            <a:endParaRPr lang="sl-SI" sz="200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  <a:hlinkClick r:id="rId3"/>
            </a:endParaRPr>
          </a:p>
          <a:p>
            <a:r>
              <a:rPr lang="sl-SI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E: </a:t>
            </a:r>
            <a:r>
              <a:rPr lang="sl-SI" sz="200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ladeja</a:t>
            </a:r>
            <a: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@circularchange.com</a:t>
            </a:r>
            <a:endParaRPr lang="sl-SI" sz="200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sl-SI" sz="200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Twitter: @</a:t>
            </a:r>
            <a:r>
              <a:rPr lang="sl-SI" sz="200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ladeja68</a:t>
            </a:r>
            <a:endParaRPr lang="en-GB" sz="200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838200" y="0"/>
            <a:ext cx="10515600" cy="13885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JOIN US!</a:t>
            </a:r>
            <a:endParaRPr lang="en-GB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0"/>
            <a:ext cx="12192000" cy="1388548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005174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99837"/>
          </a:xfrm>
        </p:spPr>
        <p:txBody>
          <a:bodyPr vert="horz" wrap="none" anchor="ctr" anchorCtr="0">
            <a:no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 THE WAY TO THE NATIONAL CE ROADMAP</a:t>
            </a:r>
            <a:endParaRPr lang="en-GB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838200" y="6345061"/>
            <a:ext cx="10246112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CEstakeholderEU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88548"/>
            <a:ext cx="10515600" cy="3160874"/>
          </a:xfrm>
        </p:spPr>
        <p:txBody>
          <a:bodyPr wrap="square" anchor="ctr" anchorCtr="0">
            <a:noAutofit/>
          </a:bodyPr>
          <a:lstStyle/>
          <a:p>
            <a:pPr marL="0" indent="0">
              <a:buNone/>
            </a:pPr>
            <a:endParaRPr lang="en-GB" sz="2400" b="1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Circular Economy - embracing circular transition</a:t>
            </a: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Circular Change - platforms as transition enablers</a:t>
            </a: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Slovenia – the process of CE Roadmap co-creation</a:t>
            </a:r>
          </a:p>
          <a:p>
            <a:pPr marL="514350" indent="-514350">
              <a:buAutoNum type="arabicPeriod"/>
            </a:pP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Economy</a:t>
            </a:r>
            <a:r>
              <a:rPr lang="sl-SI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vs</a:t>
            </a:r>
            <a:r>
              <a:rPr lang="sl-SI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Bioeconomy</a:t>
            </a:r>
            <a:r>
              <a:rPr lang="sl-SI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linking</a:t>
            </a:r>
            <a:r>
              <a:rPr lang="sl-SI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sl-SI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400" b="1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concepts</a:t>
            </a:r>
            <a:endParaRPr lang="en-GB" sz="2400" b="1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Lessons learned</a:t>
            </a:r>
          </a:p>
          <a:p>
            <a:pPr marL="0" indent="0">
              <a:buNone/>
            </a:pPr>
            <a:endParaRPr lang="en-GB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C72A8-5C36-479C-9952-42E7751C0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27" y="5997874"/>
            <a:ext cx="1252650" cy="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" y="0"/>
            <a:ext cx="11429999" cy="139983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 CIRCULAR ECONOMY – EMBRACING CIRCULAR TRANSITION</a:t>
            </a:r>
            <a:endParaRPr lang="en-GB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endParaRPr lang="en-GB"/>
          </a:p>
          <a:p>
            <a:endParaRPr lang="en-GB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685800" y="1825625"/>
            <a:ext cx="50263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Topic for NGO‘s and environmentalists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Ministry of the Environment „in charge“ for this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need new jobs and higher salaries – not circular economy</a:t>
            </a:r>
          </a:p>
          <a:p>
            <a:endParaRPr lang="sl-S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10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CEstakeholderEU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/>
        </p:nvSpPr>
        <p:spPr>
          <a:xfrm>
            <a:off x="-6198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CEstakeholderEU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606" y="636690"/>
            <a:ext cx="681101" cy="3758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4245" y="260703"/>
            <a:ext cx="10515600" cy="1127846"/>
          </a:xfrm>
        </p:spPr>
        <p:txBody>
          <a:bodyPr>
            <a:normAutofit/>
          </a:bodyPr>
          <a:lstStyle/>
          <a:p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Austria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Slovenia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Austro-Hungarian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roots</a:t>
            </a:r>
            <a:endParaRPr lang="en-GB" sz="3200" b="1" dirty="0">
              <a:solidFill>
                <a:srgbClr val="4DAF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606" y="1141582"/>
            <a:ext cx="5264825" cy="4767974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  </a:t>
            </a:r>
          </a:p>
          <a:p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„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Systemic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approach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“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implemented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under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Maria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Theresa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in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the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18th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Century</a:t>
            </a:r>
            <a:endParaRPr lang="sl-SI" sz="2400" kern="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Infrastructure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,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Economy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,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Telecommunications</a:t>
            </a:r>
            <a:endParaRPr lang="sl-SI" sz="2400" kern="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  <a:p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„Smart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Specialisation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“ –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regional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action</a:t>
            </a:r>
            <a:r>
              <a:rPr lang="sl-SI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</a:t>
            </a:r>
            <a:r>
              <a:rPr lang="sl-SI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planes</a:t>
            </a:r>
            <a:endParaRPr lang="en-GB" sz="2400" kern="0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  <a:sym typeface="Arial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8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CEstakeholderEU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1723076" cy="139983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CIRCULAR CHANGE - PLATFORMS AS TRANSITION ENABLERS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99837"/>
            <a:ext cx="6973711" cy="4777126"/>
          </a:xfrm>
        </p:spPr>
        <p:txBody>
          <a:bodyPr anchor="ctr" anchorCtr="0">
            <a:normAutofit fontScale="92500"/>
          </a:bodyPr>
          <a:lstStyle/>
          <a:p>
            <a:pPr lvl="0"/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Innitative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2015,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offical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lounch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1st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Conference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May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2016</a:t>
            </a:r>
          </a:p>
          <a:p>
            <a:pPr lvl="0"/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Private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non-profit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organisation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- t</a:t>
            </a:r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he first and only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Slovenian CE platform</a:t>
            </a:r>
          </a:p>
          <a:p>
            <a:pPr lvl="0"/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Advisory Board: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5 members, chaired by </a:t>
            </a:r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dr. </a:t>
            </a:r>
            <a:r>
              <a:rPr lang="en-GB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Janez</a:t>
            </a:r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Potočnik</a:t>
            </a:r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former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EU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Comissioner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UNEP IRP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Systemic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0"/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What we do: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educate, raise awareness, engage different stakeholders (private and public), connect the dots, talk, moderate, write, consult,…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 make Slovenia a “circular playground”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Competence and communication partner for </a:t>
            </a:r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the government</a:t>
            </a:r>
          </a:p>
          <a:p>
            <a:pPr lvl="0"/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Approach: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based on practical solutions, economic benefits of CE</a:t>
            </a:r>
          </a:p>
          <a:p>
            <a:pPr lvl="0"/>
            <a:r>
              <a:rPr lang="en-GB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 2017: </a:t>
            </a:r>
            <a:r>
              <a:rPr lang="en-GB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70% increase in CE exposure in media, 40 speaking opportunities, 30 events co-organised, 20 int. partnerships, 15 projects with companies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0"/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Flagship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International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Conference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– in 2018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3rd </a:t>
            </a:r>
            <a:r>
              <a:rPr lang="sl-SI" sz="18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edition</a:t>
            </a:r>
            <a:r>
              <a:rPr lang="sl-SI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sl-SI" sz="1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11 </a:t>
            </a:r>
            <a:r>
              <a:rPr lang="sl-SI" sz="1800" b="1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May</a:t>
            </a:r>
            <a:endParaRPr lang="sl-SI" sz="1800" b="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49" b="13349"/>
          <a:stretch/>
        </p:blipFill>
        <p:spPr>
          <a:xfrm>
            <a:off x="8421511" y="3471534"/>
            <a:ext cx="3770489" cy="2487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14" b="16114"/>
          <a:stretch/>
        </p:blipFill>
        <p:spPr>
          <a:xfrm>
            <a:off x="8421511" y="1166312"/>
            <a:ext cx="3770489" cy="2502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/>
        </p:nvSpPr>
        <p:spPr>
          <a:xfrm>
            <a:off x="-6198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CEstakeholderEU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606" y="636690"/>
            <a:ext cx="681101" cy="3758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4245" y="260703"/>
            <a:ext cx="10515600" cy="112784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In 3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years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local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to global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player</a:t>
            </a:r>
            <a:endParaRPr lang="en-GB" sz="3200" b="1" dirty="0">
              <a:solidFill>
                <a:srgbClr val="4DAF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4245" y="1160524"/>
            <a:ext cx="8671386" cy="487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/>
        </p:nvSpPr>
        <p:spPr>
          <a:xfrm>
            <a:off x="-6198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prstClr val="white"/>
                </a:solidFill>
              </a:rPr>
              <a:t>www.circularchange.com   #SLOroadmap #circulareconomy #OECDseeurope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606" y="636690"/>
            <a:ext cx="681101" cy="3758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4245" y="260703"/>
            <a:ext cx="10515600" cy="1127846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Global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Circular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Economy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Leadership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3200" b="1" dirty="0" err="1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Award</a:t>
            </a:r>
            <a:r>
              <a:rPr lang="sl-SI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 – Davos </a:t>
            </a:r>
            <a:endParaRPr lang="en-GB" sz="3200" b="1" dirty="0">
              <a:solidFill>
                <a:srgbClr val="4DAF4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GB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955" y="1705882"/>
            <a:ext cx="12016342" cy="40925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454" y="1705319"/>
            <a:ext cx="3879492" cy="40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14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Rectangle"/>
          <p:cNvSpPr/>
          <p:nvPr/>
        </p:nvSpPr>
        <p:spPr>
          <a:xfrm>
            <a:off x="0" y="1399837"/>
            <a:ext cx="12192000" cy="47679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www.circularchange.com   #</a:t>
            </a:r>
            <a:r>
              <a:rPr lang="en-GB" dirty="0" err="1">
                <a:solidFill>
                  <a:schemeClr val="tx1"/>
                </a:solidFill>
              </a:rPr>
              <a:t>SLOroadmap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en-GB" dirty="0" err="1">
                <a:solidFill>
                  <a:schemeClr val="tx1"/>
                </a:solidFill>
              </a:rPr>
              <a:t>circulareconomy</a:t>
            </a:r>
            <a:r>
              <a:rPr lang="en-GB" dirty="0">
                <a:solidFill>
                  <a:schemeClr val="tx1"/>
                </a:solidFill>
              </a:rPr>
              <a:t> #</a:t>
            </a:r>
            <a:r>
              <a:rPr lang="sl-SI" dirty="0" err="1">
                <a:solidFill>
                  <a:schemeClr val="tx1"/>
                </a:solidFill>
              </a:rPr>
              <a:t>CEstakeholderEU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1224846" cy="1387107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3. SLOVENIA – THE PROCESS OF CE ROADMAP CO-CREATION</a:t>
            </a:r>
            <a:endParaRPr lang="en-GB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endParaRPr lang="en-GB"/>
          </a:p>
          <a:p>
            <a:endParaRPr lang="en-GB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685800" y="1353780"/>
            <a:ext cx="5679088" cy="48936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Partnership for a green economy: cross-sectoral initiative, led from the office of the PM</a:t>
            </a:r>
            <a:endParaRPr lang="sl-SI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National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Documents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Vision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2050,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Strategy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2030, Smart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Specialisation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, SLO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Member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EMF CE100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Ministry of the Environment as a contractor of the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Roadmap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Circular Change as the integrator of the </a:t>
            </a:r>
            <a:r>
              <a:rPr lang="sl-SI" sz="2400" dirty="0" err="1">
                <a:latin typeface="Arial" charset="0"/>
                <a:ea typeface="Arial" charset="0"/>
                <a:cs typeface="Arial" charset="0"/>
              </a:rPr>
              <a:t>Roadmap</a:t>
            </a:r>
            <a:r>
              <a:rPr lang="sl-SI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consortium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/>
          <p:cNvSpPr/>
          <p:nvPr/>
        </p:nvSpPr>
        <p:spPr>
          <a:xfrm>
            <a:off x="-6198" y="6174375"/>
            <a:ext cx="12198198" cy="683625"/>
          </a:xfrm>
          <a:prstGeom prst="rect">
            <a:avLst/>
          </a:prstGeom>
          <a:solidFill>
            <a:srgbClr val="00517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Označba mesta noge 3"/>
          <p:cNvSpPr txBox="1">
            <a:spLocks/>
          </p:cNvSpPr>
          <p:nvPr/>
        </p:nvSpPr>
        <p:spPr>
          <a:xfrm>
            <a:off x="838200" y="6345061"/>
            <a:ext cx="1024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www.circularchange.com   #</a:t>
            </a:r>
            <a:r>
              <a:rPr lang="en-GB" dirty="0" err="1">
                <a:solidFill>
                  <a:schemeClr val="bg1"/>
                </a:solidFill>
              </a:rPr>
              <a:t>SLOroadmap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en-GB" dirty="0" err="1">
                <a:solidFill>
                  <a:schemeClr val="bg1"/>
                </a:solidFill>
              </a:rPr>
              <a:t>circulareconomy</a:t>
            </a:r>
            <a:r>
              <a:rPr lang="en-GB" dirty="0">
                <a:solidFill>
                  <a:schemeClr val="bg1"/>
                </a:solidFill>
              </a:rPr>
              <a:t> #</a:t>
            </a:r>
            <a:r>
              <a:rPr lang="sl-SI" dirty="0" err="1">
                <a:solidFill>
                  <a:schemeClr val="bg1"/>
                </a:solidFill>
              </a:rPr>
              <a:t>CEstakeholderEU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606" y="636690"/>
            <a:ext cx="681101" cy="3758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4245" y="260703"/>
            <a:ext cx="10515600" cy="112784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4DAF46"/>
                </a:solidFill>
                <a:latin typeface="Arial" charset="0"/>
                <a:ea typeface="Arial" charset="0"/>
                <a:cs typeface="Arial" charset="0"/>
              </a:rPr>
              <a:t>Roadmap: Towards the Circular Economy in Slovenia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1" y="1399838"/>
            <a:ext cx="5923844" cy="4767974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GOALS</a:t>
            </a:r>
            <a:r>
              <a:rPr lang="en-GB" sz="22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:   </a:t>
            </a:r>
            <a:endParaRPr lang="sl-SI" sz="2200" b="1" dirty="0">
              <a:solidFill>
                <a:srgbClr val="00517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 </a:t>
            </a:r>
          </a:p>
          <a:p>
            <a:r>
              <a:rPr lang="en-GB" sz="2400" kern="0" dirty="0" err="1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sLOVEnia</a:t>
            </a:r>
            <a:r>
              <a:rPr lang="en-GB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 as the frontrunner in CE transition in the CEE region</a:t>
            </a:r>
          </a:p>
          <a:p>
            <a:r>
              <a:rPr lang="en-GB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Engaging stakeholders for identifying and connecting best practices</a:t>
            </a:r>
          </a:p>
          <a:p>
            <a:r>
              <a:rPr lang="en-GB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Recommendations for the Slovenian Government for accelerating the circular transition</a:t>
            </a:r>
          </a:p>
          <a:p>
            <a:r>
              <a:rPr lang="en-GB" sz="2400" kern="0" dirty="0">
                <a:solidFill>
                  <a:srgbClr val="005174"/>
                </a:solidFill>
                <a:latin typeface="Arial" charset="0"/>
                <a:ea typeface="Arial" charset="0"/>
                <a:cs typeface="Arial" charset="0"/>
                <a:sym typeface="Arial"/>
              </a:rPr>
              <a:t>Increasing the competitiveness of the economy and maintaining a high quality of life for everyone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796-F05C-4A80-9EA9-1F01D2DAA9A7}" type="slidenum">
              <a:rPr lang="en-GB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fld>
            <a:endParaRPr lang="en-GB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29" y="2794029"/>
            <a:ext cx="4105071" cy="18480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18" y="6219261"/>
            <a:ext cx="1393351" cy="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828</Words>
  <Application>Microsoft Office PowerPoint</Application>
  <PresentationFormat>Widescreen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Wingdings</vt:lpstr>
      <vt:lpstr>Officeova tema</vt:lpstr>
      <vt:lpstr>Office Theme</vt:lpstr>
      <vt:lpstr>Austrian Circular Economy Platform  CASE OF SLOVENIA:  Preparing the Circular Economy Roadmap</vt:lpstr>
      <vt:lpstr>ON THE WAY TO THE NATIONAL CE ROADMAP</vt:lpstr>
      <vt:lpstr>1. CIRCULAR ECONOMY – EMBRACING CIRCULAR TRANSITION</vt:lpstr>
      <vt:lpstr>Austria &amp; Slovenia – Austro-Hungarian roots</vt:lpstr>
      <vt:lpstr>2. CIRCULAR CHANGE - PLATFORMS AS TRANSITION ENABLERS</vt:lpstr>
      <vt:lpstr>In 3 years from local to global player</vt:lpstr>
      <vt:lpstr>Global Circular Economy Leadership Award – Davos </vt:lpstr>
      <vt:lpstr>3. SLOVENIA – THE PROCESS OF CE ROADMAP CO-CREATION</vt:lpstr>
      <vt:lpstr>Roadmap: Towards the Circular Economy in Slovenia</vt:lpstr>
      <vt:lpstr>PowerPoint Presentation</vt:lpstr>
      <vt:lpstr>PowerPoint Presentation</vt:lpstr>
      <vt:lpstr>4. CIRCULAR ECONOMY VS. BIOECONOMY -  LINKING TWO CONCEPTS</vt:lpstr>
      <vt:lpstr>PowerPoint Presentation</vt:lpstr>
      <vt:lpstr>Slovenia: Green reference country in digital Europe</vt:lpstr>
      <vt:lpstr>5. LESSONS LEARNED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 logo SLOVENIA: TOWARDS A CIRCULAR TRANSFORMATION</dc:title>
  <dc:creator>Niko</dc:creator>
  <cp:lastModifiedBy>Grega</cp:lastModifiedBy>
  <cp:revision>83</cp:revision>
  <dcterms:created xsi:type="dcterms:W3CDTF">2018-03-01T16:40:19Z</dcterms:created>
  <dcterms:modified xsi:type="dcterms:W3CDTF">2018-04-11T18:15:34Z</dcterms:modified>
</cp:coreProperties>
</file>